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96" r:id="rId2"/>
    <p:sldId id="297" r:id="rId3"/>
    <p:sldId id="299" r:id="rId4"/>
    <p:sldId id="283" r:id="rId5"/>
    <p:sldId id="298" r:id="rId6"/>
    <p:sldId id="288" r:id="rId7"/>
    <p:sldId id="282" r:id="rId8"/>
    <p:sldId id="289" r:id="rId9"/>
    <p:sldId id="259" r:id="rId10"/>
    <p:sldId id="301" r:id="rId11"/>
  </p:sldIdLst>
  <p:sldSz cx="9144000" cy="5143500" type="screen16x9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79710" autoAdjust="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Количество обращений по годам</a:t>
            </a:r>
            <a:endParaRPr lang="ru-RU" sz="16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обращений</c:v>
                </c:pt>
              </c:strCache>
            </c:strRef>
          </c:tx>
          <c:cat>
            <c:numRef>
              <c:f>Лист1!$A$2:$A$11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</c:v>
                </c:pt>
                <c:pt idx="1">
                  <c:v>30</c:v>
                </c:pt>
                <c:pt idx="2">
                  <c:v>19</c:v>
                </c:pt>
                <c:pt idx="3">
                  <c:v>13</c:v>
                </c:pt>
                <c:pt idx="4">
                  <c:v>12</c:v>
                </c:pt>
                <c:pt idx="5">
                  <c:v>12</c:v>
                </c:pt>
                <c:pt idx="6">
                  <c:v>42</c:v>
                </c:pt>
                <c:pt idx="7">
                  <c:v>77</c:v>
                </c:pt>
                <c:pt idx="8">
                  <c:v>109</c:v>
                </c:pt>
                <c:pt idx="9">
                  <c:v>31</c:v>
                </c:pt>
              </c:numCache>
            </c:numRef>
          </c:val>
        </c:ser>
        <c:gapWidth val="73"/>
        <c:axId val="57112448"/>
        <c:axId val="57113984"/>
      </c:barChart>
      <c:catAx>
        <c:axId val="571124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7113984"/>
        <c:crosses val="autoZero"/>
        <c:auto val="1"/>
        <c:lblAlgn val="ctr"/>
        <c:lblOffset val="100"/>
      </c:catAx>
      <c:valAx>
        <c:axId val="571139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71124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Соотношение количества онлайн и </a:t>
            </a:r>
            <a:r>
              <a:rPr lang="ru-RU" sz="1600" dirty="0" err="1"/>
              <a:t>оффлайн</a:t>
            </a:r>
            <a:r>
              <a:rPr lang="ru-RU" sz="1600" dirty="0"/>
              <a:t> обращений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42175975078981881"/>
          <c:y val="0.32088506252658544"/>
          <c:w val="0.40863567547545282"/>
          <c:h val="0.679114937473415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Онлайн</c:v>
                </c:pt>
                <c:pt idx="1">
                  <c:v>Оффлайн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0.79028697571743844</c:v>
                </c:pt>
                <c:pt idx="1">
                  <c:v>0.20971302428256081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l"/>
      <c:layout/>
    </c:legend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b="1" i="0" baseline="0" dirty="0" smtClean="0"/>
              <a:t>Пул популярных консультаций</a:t>
            </a:r>
            <a:endParaRPr lang="ru-RU" sz="1800" b="1" i="0" baseline="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46388640611543697"/>
          <c:y val="0.14801574803149631"/>
          <c:w val="0.41318878967217554"/>
          <c:h val="0.6998722933070871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Как найти ресурсы уставшей маме</c:v>
                </c:pt>
                <c:pt idx="1">
                  <c:v>Роль папы в воспитании ребенка</c:v>
                </c:pt>
                <c:pt idx="2">
                  <c:v>В ДОУ после карантина</c:v>
                </c:pt>
                <c:pt idx="3">
                  <c:v>Адаптация к ДОУ</c:v>
                </c:pt>
                <c:pt idx="4">
                  <c:v>Когда обращаться к логопеду?</c:v>
                </c:pt>
                <c:pt idx="5">
                  <c:v>Что делать с детской злостью?</c:v>
                </c:pt>
                <c:pt idx="6">
                  <c:v>Причины гиперактивности</c:v>
                </c:pt>
                <c:pt idx="7">
                  <c:v>Природа детских страхов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0.63000000000000045</c:v>
                </c:pt>
                <c:pt idx="1">
                  <c:v>0.65000000000000058</c:v>
                </c:pt>
                <c:pt idx="2">
                  <c:v>0.7000000000000004</c:v>
                </c:pt>
                <c:pt idx="3">
                  <c:v>0.75000000000000044</c:v>
                </c:pt>
                <c:pt idx="4">
                  <c:v>0.79</c:v>
                </c:pt>
                <c:pt idx="5">
                  <c:v>0.8</c:v>
                </c:pt>
                <c:pt idx="6">
                  <c:v>0.9</c:v>
                </c:pt>
                <c:pt idx="7">
                  <c:v>0.9500000000000004</c:v>
                </c:pt>
              </c:numCache>
            </c:numRef>
          </c:val>
        </c:ser>
        <c:gapWidth val="93"/>
        <c:axId val="48878720"/>
        <c:axId val="48880256"/>
      </c:barChart>
      <c:catAx>
        <c:axId val="48878720"/>
        <c:scaling>
          <c:orientation val="minMax"/>
        </c:scaling>
        <c:axPos val="l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48880256"/>
        <c:crosses val="autoZero"/>
        <c:auto val="1"/>
        <c:lblAlgn val="ctr"/>
        <c:lblOffset val="100"/>
      </c:catAx>
      <c:valAx>
        <c:axId val="48880256"/>
        <c:scaling>
          <c:orientation val="minMax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8878720"/>
        <c:crosses val="autoZero"/>
        <c:crossBetween val="between"/>
        <c:majorUnit val="0.2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A92F2-675E-4D9B-BF33-4FE446FCC2B2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A1EA7-4007-449F-A115-AF8719AD4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A1EA7-4007-449F-A115-AF8719AD449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Ссылка на </a:t>
            </a:r>
            <a:r>
              <a:rPr lang="ru-RU" dirty="0" err="1" smtClean="0"/>
              <a:t>ДОКи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A1EA7-4007-449F-A115-AF8719AD449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Финансы</a:t>
            </a:r>
          </a:p>
          <a:p>
            <a:r>
              <a:rPr lang="ru-RU" dirty="0" smtClean="0"/>
              <a:t>Поощрения (траектория роста)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A1EA7-4007-449F-A115-AF8719AD449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Кюар</a:t>
            </a:r>
            <a:r>
              <a:rPr lang="ru-RU" dirty="0" smtClean="0"/>
              <a:t> код на </a:t>
            </a:r>
            <a:r>
              <a:rPr lang="ru-RU" dirty="0" err="1" smtClean="0"/>
              <a:t>стр</a:t>
            </a:r>
            <a:r>
              <a:rPr lang="ru-RU" dirty="0" smtClean="0"/>
              <a:t> сайта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A1EA7-4007-449F-A115-AF8719AD449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Рассказать алгоритм присоединения к той или иной группе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A1EA7-4007-449F-A115-AF8719AD449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Правила (положения </a:t>
            </a:r>
            <a:r>
              <a:rPr lang="ru-RU" dirty="0" err="1" smtClean="0"/>
              <a:t>взаим</a:t>
            </a:r>
            <a:r>
              <a:rPr lang="ru-RU" dirty="0" smtClean="0"/>
              <a:t>. в соц.сетях)</a:t>
            </a:r>
          </a:p>
          <a:p>
            <a:r>
              <a:rPr lang="ru-RU" dirty="0" smtClean="0"/>
              <a:t>Выбор актуальной темы по запросам родителей, педагогов (аккумуляция предложенных тем - ОПРОС);</a:t>
            </a:r>
          </a:p>
          <a:p>
            <a:r>
              <a:rPr lang="ru-RU" dirty="0" smtClean="0"/>
              <a:t>Подготовка теоретического и практического (упражнение, методика) материала;</a:t>
            </a:r>
          </a:p>
          <a:p>
            <a:r>
              <a:rPr lang="ru-RU" dirty="0" smtClean="0"/>
              <a:t>Создание объявления и трансляция его в </a:t>
            </a:r>
            <a:r>
              <a:rPr lang="ru-RU" dirty="0" err="1" smtClean="0"/>
              <a:t>аккаунтах</a:t>
            </a:r>
            <a:r>
              <a:rPr lang="ru-RU" dirty="0" smtClean="0"/>
              <a:t>  (ИНСТА!, ИНЫЕ РЕСУРСЫ –ОПЕРАТИВНОЕ РЕАГИРОВАНИЕ НА ВНЕШНИЕ УСЛОВИЯ) и родительских</a:t>
            </a:r>
            <a:r>
              <a:rPr lang="en-US" dirty="0" smtClean="0"/>
              <a:t> </a:t>
            </a:r>
            <a:r>
              <a:rPr lang="ru-RU" dirty="0" smtClean="0"/>
              <a:t>группах ДОУ;</a:t>
            </a:r>
          </a:p>
          <a:p>
            <a:r>
              <a:rPr lang="ru-RU" dirty="0" smtClean="0"/>
              <a:t>Установленный регламент, График: Консультация проводятся по средам 1 </a:t>
            </a:r>
            <a:r>
              <a:rPr lang="ru-RU" dirty="0" err="1" smtClean="0"/>
              <a:t>р</a:t>
            </a:r>
            <a:r>
              <a:rPr lang="ru-RU" dirty="0" smtClean="0"/>
              <a:t>/мес. в 12:00 дня (макс 40 мин).</a:t>
            </a:r>
          </a:p>
          <a:p>
            <a:r>
              <a:rPr lang="ru-RU" dirty="0" smtClean="0"/>
              <a:t>Публикация (где)  информации по проведенному прямому эфиру: памятки, рекомендации, выводы.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A1EA7-4007-449F-A115-AF8719AD449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1EBB-B3A6-4FBF-B009-9EB130F6505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4CE8-5589-42AD-8A4B-F93C7F2BD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1EBB-B3A6-4FBF-B009-9EB130F6505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4CE8-5589-42AD-8A4B-F93C7F2BD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1EBB-B3A6-4FBF-B009-9EB130F6505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4CE8-5589-42AD-8A4B-F93C7F2BD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1EBB-B3A6-4FBF-B009-9EB130F6505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4CE8-5589-42AD-8A4B-F93C7F2BD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1EBB-B3A6-4FBF-B009-9EB130F6505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4CE8-5589-42AD-8A4B-F93C7F2BD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1EBB-B3A6-4FBF-B009-9EB130F6505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4CE8-5589-42AD-8A4B-F93C7F2BD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1EBB-B3A6-4FBF-B009-9EB130F6505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4CE8-5589-42AD-8A4B-F93C7F2BD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1EBB-B3A6-4FBF-B009-9EB130F6505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4CE8-5589-42AD-8A4B-F93C7F2BD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1EBB-B3A6-4FBF-B009-9EB130F6505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4CE8-5589-42AD-8A4B-F93C7F2BD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1EBB-B3A6-4FBF-B009-9EB130F6505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4CE8-5589-42AD-8A4B-F93C7F2BD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1EBB-B3A6-4FBF-B009-9EB130F6505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4CE8-5589-42AD-8A4B-F93C7F2BD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11EBB-B3A6-4FBF-B009-9EB130F6505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4CE8-5589-42AD-8A4B-F93C7F2BD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ou44sar.ru/?section_id=1194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hyperlink" Target="https://ds44-saratov-r64.gosweb.gosuslugi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14129"/>
            <a:ext cx="8501122" cy="2200629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/>
              <a:t>ДИАЛОГ С РОДИТЕЛЯМИ: </a:t>
            </a:r>
            <a:br>
              <a:rPr lang="ru-RU" sz="4400" dirty="0" smtClean="0"/>
            </a:br>
            <a:r>
              <a:rPr lang="ru-RU" sz="4400" dirty="0" smtClean="0"/>
              <a:t>СОВРЕМЕННЫЕ ТРЕНДЫ ПОДДЕРЖКИ И ПРОСВЕЩЕНИЯ СЕМЬИ</a:t>
            </a:r>
            <a:endParaRPr lang="ru-RU" sz="4400" dirty="0"/>
          </a:p>
        </p:txBody>
      </p:sp>
      <p:pic>
        <p:nvPicPr>
          <p:cNvPr id="4" name="Рисунок 3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214295"/>
            <a:ext cx="2286016" cy="17771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14129"/>
            <a:ext cx="8501122" cy="2200629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/>
              <a:t>ДИАЛОГ С РОДИТЕЛЯМИ: </a:t>
            </a:r>
            <a:br>
              <a:rPr lang="ru-RU" sz="4400" dirty="0" smtClean="0"/>
            </a:br>
            <a:r>
              <a:rPr lang="ru-RU" sz="4400" dirty="0" smtClean="0"/>
              <a:t>СОВРЕМЕННЫЕ ТРЕНДЫ ПОДДЕРЖКИ И ПРОСВЕЩЕНИЯ СЕМЬИ</a:t>
            </a:r>
            <a:endParaRPr lang="ru-RU" sz="4400" dirty="0"/>
          </a:p>
        </p:txBody>
      </p:sp>
      <p:pic>
        <p:nvPicPr>
          <p:cNvPr id="4" name="Рисунок 3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214295"/>
            <a:ext cx="2286016" cy="1777117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САД_44\ПОРТФОЛИО\Подтвержения_декабрь_2020\2020-09-09 15-00-26_1601435507105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768" y="3143254"/>
            <a:ext cx="1714480" cy="1723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214296"/>
            <a:ext cx="858675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atin typeface="+mj-lt"/>
                <a:ea typeface="+mj-ea"/>
                <a:cs typeface="+mj-cs"/>
              </a:rPr>
              <a:t>РАБОТА С СЕМЬЯМИ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ЦРР №44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714362"/>
            <a:ext cx="75723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000114"/>
            <a:ext cx="815694" cy="6341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7422" y="857238"/>
            <a:ext cx="268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Консультационный центр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28794" y="1285866"/>
            <a:ext cx="578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Мероприятия (КЛУБЫ, ГТО, традиционные праздники, …)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500166" y="1714494"/>
            <a:ext cx="588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Родительское просвещение (мастер-классы, семинары,…)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71538" y="2143122"/>
            <a:ext cx="18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2571750"/>
            <a:ext cx="624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Объединения (психолого-педагогическое, совет родителей,…)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1357290" y="1071552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1" idx="1"/>
          </p:cNvCxnSpPr>
          <p:nvPr/>
        </p:nvCxnSpPr>
        <p:spPr>
          <a:xfrm>
            <a:off x="1357290" y="1428742"/>
            <a:ext cx="571504" cy="41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2" idx="1"/>
          </p:cNvCxnSpPr>
          <p:nvPr/>
        </p:nvCxnSpPr>
        <p:spPr>
          <a:xfrm>
            <a:off x="1142976" y="1643056"/>
            <a:ext cx="357190" cy="25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785786" y="1857370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71406" y="2000246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poster_2021-12-07-1025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1" y="3143254"/>
            <a:ext cx="1928826" cy="1678680"/>
          </a:xfrm>
          <a:prstGeom prst="rect">
            <a:avLst/>
          </a:prstGeom>
        </p:spPr>
      </p:pic>
      <p:pic>
        <p:nvPicPr>
          <p:cNvPr id="19" name="Рисунок 18" descr="poster_2022-01-24-03255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7" y="3143254"/>
            <a:ext cx="2071703" cy="1643074"/>
          </a:xfrm>
          <a:prstGeom prst="rect">
            <a:avLst/>
          </a:prstGeom>
        </p:spPr>
      </p:pic>
      <p:pic>
        <p:nvPicPr>
          <p:cNvPr id="21" name="Рисунок 20" descr="poster_2022-02-08-04303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3071816"/>
            <a:ext cx="1874888" cy="17145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6"/>
            <a:ext cx="8586758" cy="50006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СТАТИСТИКА ДЕЯТЕЛЬНОСТИ КЦ</a:t>
            </a:r>
            <a:endParaRPr lang="ru-RU" sz="3200" b="1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0" y="714362"/>
          <a:ext cx="4286248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85720" y="2714626"/>
          <a:ext cx="3714776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0" y="714362"/>
            <a:ext cx="75723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/>
          <p:nvPr/>
        </p:nvGraphicFramePr>
        <p:xfrm>
          <a:off x="3786182" y="785800"/>
          <a:ext cx="5857884" cy="43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nna\Downloads\Положение о консультативном пункте психолого - педагогической помощи семьям, воспитывающих детей дошкольного возраста на дому\положение\img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785801"/>
            <a:ext cx="2085284" cy="2923380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29190" y="1071552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 smtClean="0"/>
              <a:t>Оценка значимости созданий КЦ на базе ЦРР</a:t>
            </a:r>
          </a:p>
          <a:p>
            <a:pPr marL="342900" indent="-342900"/>
            <a:endParaRPr lang="ru-RU" sz="2800" dirty="0" smtClean="0"/>
          </a:p>
          <a:p>
            <a:pPr marL="342900" indent="-342900"/>
            <a:r>
              <a:rPr lang="ru-RU" sz="2800" dirty="0" smtClean="0"/>
              <a:t>2) Локальные акты: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Положение КЦ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Приказы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План мероприятий</a:t>
            </a:r>
            <a:endParaRPr lang="ru-RU" sz="2800" dirty="0"/>
          </a:p>
        </p:txBody>
      </p:sp>
      <p:pic>
        <p:nvPicPr>
          <p:cNvPr id="7" name="Содержимое 3" descr="IMG_7172.jpg"/>
          <p:cNvPicPr>
            <a:picLocks noChangeAspect="1"/>
          </p:cNvPicPr>
          <p:nvPr/>
        </p:nvPicPr>
        <p:blipFill>
          <a:blip r:embed="rId4" cstate="print"/>
          <a:srcRect l="2396" t="11248" r="12161" b="5750"/>
          <a:stretch>
            <a:fillRect/>
          </a:stretch>
        </p:blipFill>
        <p:spPr>
          <a:xfrm rot="5400000">
            <a:off x="469928" y="2316103"/>
            <a:ext cx="3111134" cy="2193667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pic>
        <p:nvPicPr>
          <p:cNvPr id="8" name="Рисунок 7" descr="IMG_7174.jpg"/>
          <p:cNvPicPr>
            <a:picLocks noChangeAspect="1"/>
          </p:cNvPicPr>
          <p:nvPr/>
        </p:nvPicPr>
        <p:blipFill>
          <a:blip r:embed="rId5" cstate="print"/>
          <a:srcRect l="3947" t="5263" r="6578" b="7017"/>
          <a:stretch>
            <a:fillRect/>
          </a:stretch>
        </p:blipFill>
        <p:spPr>
          <a:xfrm rot="5400000">
            <a:off x="2065945" y="1791657"/>
            <a:ext cx="3064814" cy="2196108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214296"/>
            <a:ext cx="858675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latin typeface="+mj-lt"/>
                <a:ea typeface="+mj-ea"/>
                <a:cs typeface="+mj-cs"/>
              </a:rPr>
              <a:t>НОРМАТИВНОЕ СОПРОВОЖДЕНИЕ КЦ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714362"/>
            <a:ext cx="75723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072066" y="4497169"/>
            <a:ext cx="3682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http://dou44sar.ru/?section_id=1194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214296"/>
            <a:ext cx="858675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3200" b="1" dirty="0" smtClean="0"/>
              <a:t>НЕСЛУЧАЙНЫЕ СПЕЦИАЛИСТЫ </a:t>
            </a:r>
            <a:r>
              <a:rPr lang="ru-RU" sz="3200" b="1" noProof="0" dirty="0" smtClean="0">
                <a:latin typeface="+mj-lt"/>
                <a:ea typeface="+mj-ea"/>
                <a:cs typeface="+mj-cs"/>
              </a:rPr>
              <a:t>КЦ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714362"/>
            <a:ext cx="75723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785800"/>
          <a:ext cx="7072393" cy="4191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047"/>
                <a:gridCol w="2941034"/>
                <a:gridCol w="3299312"/>
              </a:tblGrid>
              <a:tr h="296693">
                <a:tc>
                  <a:txBody>
                    <a:bodyPr/>
                    <a:lstStyle/>
                    <a:p>
                      <a:pPr algn="ctr" defTabSz="756000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756000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Должность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756000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ФИО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693">
                <a:tc>
                  <a:txBody>
                    <a:bodyPr/>
                    <a:lstStyle/>
                    <a:p>
                      <a:pPr marL="342900" indent="-342900" algn="ctr" defTabSz="756000"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756000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Заведующий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756000"/>
                      <a:r>
                        <a:rPr lang="ru-RU" sz="1500" dirty="0" err="1" smtClean="0">
                          <a:solidFill>
                            <a:schemeClr val="tx1"/>
                          </a:solidFill>
                        </a:rPr>
                        <a:t>Борисенкова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 О.Н. 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693">
                <a:tc>
                  <a:txBody>
                    <a:bodyPr/>
                    <a:lstStyle/>
                    <a:p>
                      <a:pPr marL="342900" indent="-342900" algn="ctr" defTabSz="756000"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756000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Педагог-психолог 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756000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Карташова  К.М.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482">
                <a:tc>
                  <a:txBody>
                    <a:bodyPr/>
                    <a:lstStyle/>
                    <a:p>
                      <a:pPr marL="342900" indent="-342900" algn="ctr" defTabSz="756000"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756000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Учитель-логопед 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56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342900" indent="-342900" algn="ctr" defTabSz="756000"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756000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Социальный педагог 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756000">
                        <a:buNone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Рылеева  Н.Ф.</a:t>
                      </a:r>
                      <a:endParaRPr lang="ru-RU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693">
                <a:tc>
                  <a:txBody>
                    <a:bodyPr/>
                    <a:lstStyle/>
                    <a:p>
                      <a:pPr marL="342900" indent="-342900" algn="ctr" defTabSz="756000"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756000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Врач 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56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Назарова Л.А.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693">
                <a:tc>
                  <a:txBody>
                    <a:bodyPr/>
                    <a:lstStyle/>
                    <a:p>
                      <a:pPr marL="342900" indent="-342900" algn="ctr" defTabSz="756000"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756000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Старшая медсестра 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56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Перова  М.В.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693">
                <a:tc>
                  <a:txBody>
                    <a:bodyPr/>
                    <a:lstStyle/>
                    <a:p>
                      <a:pPr marL="342900" indent="-342900" algn="ctr" defTabSz="756000"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756000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Инструктор по физической культе 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756000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Родина  Н.А.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693">
                <a:tc>
                  <a:txBody>
                    <a:bodyPr/>
                    <a:lstStyle/>
                    <a:p>
                      <a:pPr marL="342900" indent="-342900" algn="ctr" defTabSz="756000"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756000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Зам по УВР 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756000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Спицына  М.Д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693">
                <a:tc>
                  <a:txBody>
                    <a:bodyPr/>
                    <a:lstStyle/>
                    <a:p>
                      <a:pPr marL="342900" indent="-342900" algn="ctr" defTabSz="756000"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756000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Ст. воспитатель 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756000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Васильева  А.В.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693">
                <a:tc>
                  <a:txBody>
                    <a:bodyPr/>
                    <a:lstStyle/>
                    <a:p>
                      <a:pPr marL="342900" indent="-342900" algn="ctr" defTabSz="756000"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756000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Методист 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756000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Рассказова О.Е.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693">
                <a:tc>
                  <a:txBody>
                    <a:bodyPr/>
                    <a:lstStyle/>
                    <a:p>
                      <a:pPr marL="342900" indent="-342900" algn="ctr" defTabSz="756000"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756000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Воспитатели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756000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Дружина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 А.П.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693">
                <a:tc>
                  <a:txBody>
                    <a:bodyPr/>
                    <a:lstStyle/>
                    <a:p>
                      <a:pPr marL="342900" indent="-342900" algn="ctr" defTabSz="756000">
                        <a:buFont typeface="+mj-lt"/>
                        <a:buNone/>
                      </a:pP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756000"/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56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86644" y="1000114"/>
            <a:ext cx="15716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+</a:t>
            </a:r>
            <a:r>
              <a:rPr lang="ru-RU" sz="1600" dirty="0" smtClean="0"/>
              <a:t>привлечение внештатных  специалистов в рамках социального партнёрства</a:t>
            </a:r>
            <a:endParaRPr lang="ru-RU" sz="1600" dirty="0"/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7286644" y="928676"/>
            <a:ext cx="1571636" cy="2000264"/>
          </a:xfrm>
          <a:prstGeom prst="snip1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286644" y="3071816"/>
            <a:ext cx="1643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+</a:t>
            </a:r>
            <a:r>
              <a:rPr lang="ru-RU" sz="1600" dirty="0" smtClean="0"/>
              <a:t>поощрение штатных специалистов  в рамках распределения стимулирующей части </a:t>
            </a:r>
            <a:r>
              <a:rPr lang="ru-RU" sz="1600" dirty="0" err="1" smtClean="0"/>
              <a:t>з</a:t>
            </a:r>
            <a:r>
              <a:rPr lang="ru-RU" sz="1600" dirty="0" smtClean="0"/>
              <a:t>/</a:t>
            </a:r>
            <a:r>
              <a:rPr lang="ru-RU" sz="1600" dirty="0" err="1" smtClean="0"/>
              <a:t>п</a:t>
            </a:r>
            <a:endParaRPr lang="ru-RU" sz="1600" dirty="0"/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7286644" y="3071816"/>
            <a:ext cx="1571636" cy="2000264"/>
          </a:xfrm>
          <a:prstGeom prst="snip1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риншот 14-03-2022 09_54_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15074" y="1142990"/>
            <a:ext cx="2687796" cy="192879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14296"/>
            <a:ext cx="957266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100" b="1" noProof="0" dirty="0" smtClean="0">
                <a:latin typeface="+mj-lt"/>
                <a:ea typeface="+mj-ea"/>
                <a:cs typeface="+mj-cs"/>
              </a:rPr>
              <a:t>ФОРМАТЫ ВЗАИМОДЕЙСТВИЯ С РОДИТЕЛЯМИ В КЦ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714362"/>
            <a:ext cx="75723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5720" y="1142990"/>
            <a:ext cx="58579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Сайт в сети </a:t>
            </a:r>
            <a:r>
              <a:rPr lang="ru-RU" sz="2400" dirty="0" smtClean="0"/>
              <a:t>Интернет </a:t>
            </a:r>
            <a:r>
              <a:rPr lang="en-US" sz="2400" dirty="0" smtClean="0">
                <a:hlinkClick r:id="rId4"/>
              </a:rPr>
              <a:t>https</a:t>
            </a:r>
            <a:r>
              <a:rPr lang="en-US" sz="2400" dirty="0" smtClean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ds44-saratov-r64.gosweb.gosuslugi.ru</a:t>
            </a:r>
            <a:r>
              <a:rPr lang="ru-RU" sz="2400" dirty="0" smtClean="0"/>
              <a:t>  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Бумажная продукция (информационные стенды, буклеты и т.д.)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Социальные сети 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Сарафанное радио (вместо СМИ)  </a:t>
            </a:r>
            <a:endParaRPr lang="ru-RU" sz="2400" dirty="0"/>
          </a:p>
        </p:txBody>
      </p:sp>
      <p:pic>
        <p:nvPicPr>
          <p:cNvPr id="10" name="Рисунок 9" descr="vk-process-min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2900718"/>
            <a:ext cx="828512" cy="599726"/>
          </a:xfrm>
          <a:prstGeom prst="rect">
            <a:avLst/>
          </a:prstGeom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3718" y="2954296"/>
            <a:ext cx="529720" cy="500058"/>
          </a:xfrm>
          <a:prstGeom prst="rect">
            <a:avLst/>
          </a:prstGeom>
        </p:spPr>
      </p:pic>
      <p:pic>
        <p:nvPicPr>
          <p:cNvPr id="12" name="Рисунок 11" descr="5707c462ecfd9153f657229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2211" y="2954296"/>
            <a:ext cx="569579" cy="535785"/>
          </a:xfrm>
          <a:prstGeom prst="rect">
            <a:avLst/>
          </a:prstGeom>
        </p:spPr>
      </p:pic>
      <p:pic>
        <p:nvPicPr>
          <p:cNvPr id="9" name="Рисунок 8" descr="qrcode_15045900_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16" y="3357568"/>
            <a:ext cx="1643056" cy="1643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er_2022-01-27-1127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857238"/>
            <a:ext cx="3234745" cy="3196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9058" y="953522"/>
            <a:ext cx="52149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Добрый день, уважаемые родители!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"Центр развития ребенка - детский сад 44" информирует  Вас, как будущих  родителей наших воспитанников, об уникальной возможности знакомства с нашим центром, педагогами и  специалистами.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базе нашего учреждения работает консультационный центр, куда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 можете обратиться и найти ответ на любой интересующий Вас вопрос.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Контакты консультационного центра( КЦ)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г.Саратов ул.Кавказская 2а, тел. 89179800319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вайбер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Обо всех мероприятиях КЦ мы будем своевременно информировать Вас.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Группы имеют название по возрасту детей: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-от 0 до 1 года "Карапузики"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-от 1 года до 2 лет "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Топотушки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-от 2 до 3 лет "Непоседы"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-от 3 до 5 лет " Почемучки»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Руководитель консультационного центра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Мясникова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Анна Юрьевна</a:t>
            </a:r>
          </a:p>
        </p:txBody>
      </p:sp>
      <p:pic>
        <p:nvPicPr>
          <p:cNvPr id="6" name="Рисунок 5" descr="viber-m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900" y="107139"/>
            <a:ext cx="857232" cy="803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04" y="70222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ВИЗИТКА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70222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ПРИЗЫВ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214296"/>
            <a:ext cx="858675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3200" b="1" dirty="0" smtClean="0"/>
              <a:t>МЕССЕНДЖЕРЫ </a:t>
            </a:r>
            <a:r>
              <a:rPr lang="ru-RU" sz="3200" b="1" noProof="0" dirty="0" smtClean="0">
                <a:latin typeface="+mj-lt"/>
                <a:ea typeface="+mj-ea"/>
                <a:cs typeface="+mj-cs"/>
              </a:rPr>
              <a:t>КЦ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714362"/>
            <a:ext cx="75723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4348" y="4071948"/>
            <a:ext cx="128588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АИС </a:t>
            </a:r>
            <a:br>
              <a:rPr lang="ru-RU" dirty="0" smtClean="0"/>
            </a:br>
            <a:r>
              <a:rPr lang="ru-RU" dirty="0" smtClean="0"/>
              <a:t>(реестр заявлений)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5984" y="4071948"/>
            <a:ext cx="128588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Генерация групп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857620" y="4071948"/>
            <a:ext cx="278608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Отправка персональной ссылки участникам на присоединение к группам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929454" y="4068559"/>
            <a:ext cx="17859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Реализация плана КЦ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000232" y="4071948"/>
            <a:ext cx="28575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571868" y="4071948"/>
            <a:ext cx="28575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643702" y="4071948"/>
            <a:ext cx="28575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20220314-120238_Vib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214428"/>
            <a:ext cx="2107529" cy="3786214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pic>
        <p:nvPicPr>
          <p:cNvPr id="5" name="Рисунок 4" descr="Screenshot_20220314-120220_Vib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214428"/>
            <a:ext cx="2171187" cy="3796930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pic>
        <p:nvPicPr>
          <p:cNvPr id="6" name="Рисунок 5" descr="Screenshot_20220314-120252_Vib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1214427"/>
            <a:ext cx="2214578" cy="3784189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-2786114" y="2143122"/>
            <a:ext cx="192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Соц-сети</a:t>
            </a:r>
            <a:r>
              <a:rPr lang="ru-RU" dirty="0" smtClean="0"/>
              <a:t>: ВАЙБЕР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214296"/>
            <a:ext cx="858675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3200" b="1" noProof="0" dirty="0" smtClean="0"/>
              <a:t>ВОЗРАСТНЫЕ ГРУППЫ </a:t>
            </a:r>
            <a:r>
              <a:rPr lang="ru-RU" sz="3200" b="1" noProof="0" dirty="0" smtClean="0">
                <a:latin typeface="+mj-lt"/>
                <a:ea typeface="+mj-ea"/>
                <a:cs typeface="+mj-cs"/>
              </a:rPr>
              <a:t>КЦ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714362"/>
            <a:ext cx="75723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8662" y="857238"/>
            <a:ext cx="129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НЕПОСЕДЫ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000496" y="857238"/>
            <a:ext cx="147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КАРАПУЗИКИ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00892" y="857238"/>
            <a:ext cx="144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ТОПОТУШКИ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14"/>
            <a:ext cx="8229600" cy="379614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Правила взаимодействия в </a:t>
            </a:r>
            <a:r>
              <a:rPr lang="ru-RU" dirty="0" err="1" smtClean="0"/>
              <a:t>мессенджерах</a:t>
            </a:r>
            <a:r>
              <a:rPr lang="ru-RU" dirty="0" smtClean="0"/>
              <a:t> и социальных сетях</a:t>
            </a:r>
          </a:p>
          <a:p>
            <a:r>
              <a:rPr lang="ru-RU" dirty="0" smtClean="0"/>
              <a:t>Опрос сообщества</a:t>
            </a:r>
          </a:p>
          <a:p>
            <a:r>
              <a:rPr lang="ru-RU" dirty="0" smtClean="0"/>
              <a:t>Подготовка теоретического и практического материала</a:t>
            </a:r>
          </a:p>
          <a:p>
            <a:r>
              <a:rPr lang="ru-RU" dirty="0" smtClean="0"/>
              <a:t>Создание объявления и трансляция его в </a:t>
            </a:r>
            <a:r>
              <a:rPr lang="ru-RU" dirty="0" err="1" smtClean="0"/>
              <a:t>аккаунтах</a:t>
            </a:r>
            <a:endParaRPr lang="ru-RU" dirty="0" smtClean="0"/>
          </a:p>
          <a:p>
            <a:r>
              <a:rPr lang="ru-RU" dirty="0" smtClean="0"/>
              <a:t>Установление регламента консультации</a:t>
            </a:r>
          </a:p>
          <a:p>
            <a:r>
              <a:rPr lang="ru-RU" dirty="0" smtClean="0"/>
              <a:t>Публикация информации по проведенному мероприятию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14296"/>
            <a:ext cx="858675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3200" b="1" dirty="0" smtClean="0"/>
              <a:t>СТРУКТУРА ВЗАИМОДЕЙСТВИЯ В </a:t>
            </a:r>
            <a:r>
              <a:rPr lang="ru-RU" sz="3200" b="1" noProof="0" dirty="0" smtClean="0">
                <a:latin typeface="+mj-lt"/>
                <a:ea typeface="+mj-ea"/>
                <a:cs typeface="+mj-cs"/>
              </a:rPr>
              <a:t>КЦ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714362"/>
            <a:ext cx="75723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398</Words>
  <Application>Microsoft Office PowerPoint</Application>
  <PresentationFormat>Экран (16:9)</PresentationFormat>
  <Paragraphs>104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ДИАЛОГ С РОДИТЕЛЯМИ:  СОВРЕМЕННЫЕ ТРЕНДЫ ПОДДЕРЖКИ И ПРОСВЕЩЕНИЯ СЕМЬИ</vt:lpstr>
      <vt:lpstr>Слайд 2</vt:lpstr>
      <vt:lpstr>СТАТИСТИКА ДЕЯТЕЛЬНОСТИ КЦ</vt:lpstr>
      <vt:lpstr>Слайд 4</vt:lpstr>
      <vt:lpstr>Слайд 5</vt:lpstr>
      <vt:lpstr>Слайд 6</vt:lpstr>
      <vt:lpstr>Слайд 7</vt:lpstr>
      <vt:lpstr>Слайд 8</vt:lpstr>
      <vt:lpstr>Слайд 9</vt:lpstr>
      <vt:lpstr>ДИАЛОГ С РОДИТЕЛЯМИ:  СОВРЕМЕННЫЕ ТРЕНДЫ ПОДДЕРЖКИ И ПРОСВЕЩЕНИЯ СЕМЬИ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Windows User</cp:lastModifiedBy>
  <cp:revision>100</cp:revision>
  <dcterms:created xsi:type="dcterms:W3CDTF">2021-02-16T08:11:17Z</dcterms:created>
  <dcterms:modified xsi:type="dcterms:W3CDTF">2024-09-23T13:27:13Z</dcterms:modified>
</cp:coreProperties>
</file>